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9" r:id="rId3"/>
    <p:sldId id="281" r:id="rId5"/>
    <p:sldId id="266" r:id="rId6"/>
    <p:sldId id="267" r:id="rId7"/>
    <p:sldId id="268" r:id="rId8"/>
    <p:sldId id="270" r:id="rId9"/>
    <p:sldId id="269" r:id="rId10"/>
    <p:sldId id="271" r:id="rId11"/>
    <p:sldId id="275" r:id="rId12"/>
    <p:sldId id="272" r:id="rId13"/>
    <p:sldId id="273" r:id="rId14"/>
    <p:sldId id="274" r:id="rId15"/>
  </p:sldIdLst>
  <p:sldSz cx="12192000" cy="6858000"/>
  <p:notesSz cx="6858000" cy="9144000"/>
  <p:embeddedFontLst>
    <p:embeddedFont>
      <p:font typeface="微软雅黑" panose="020B0503020204020204" charset="-122"/>
      <p:regular r:id="rId20"/>
    </p:embeddedFont>
    <p:embeddedFont>
      <p:font typeface="黑体" panose="02010609060101010101" charset="-122"/>
      <p:regular r:id="rId21"/>
    </p:embeddedFont>
    <p:embeddedFont>
      <p:font typeface="楷体" panose="02010609060101010101" charset="-122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105C2"/>
    <a:srgbClr val="6D6C70"/>
    <a:srgbClr val="C1B2A7"/>
    <a:srgbClr val="9295A6"/>
    <a:srgbClr val="E0D4CA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3"/>
        <p:guide pos="384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7" Type="http://schemas.openxmlformats.org/officeDocument/2006/relationships/theme" Target="../theme/theme1.xml"/><Relationship Id="rId36" Type="http://schemas.openxmlformats.org/officeDocument/2006/relationships/tags" Target="../tags/tag62.xml"/><Relationship Id="rId35" Type="http://schemas.openxmlformats.org/officeDocument/2006/relationships/tags" Target="../tags/tag61.xml"/><Relationship Id="rId34" Type="http://schemas.openxmlformats.org/officeDocument/2006/relationships/tags" Target="../tags/tag60.xml"/><Relationship Id="rId33" Type="http://schemas.openxmlformats.org/officeDocument/2006/relationships/tags" Target="../tags/tag59.xml"/><Relationship Id="rId32" Type="http://schemas.openxmlformats.org/officeDocument/2006/relationships/tags" Target="../tags/tag58.xml"/><Relationship Id="rId31" Type="http://schemas.openxmlformats.org/officeDocument/2006/relationships/tags" Target="../tags/tag57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1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2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3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4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5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3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ags" Target="../tags/tag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7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tags" Target="../tags/tag75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tags" Target="../tags/tag65.xml"/><Relationship Id="rId2" Type="http://schemas.openxmlformats.org/officeDocument/2006/relationships/image" Target="../media/image1.png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66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0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ags" Target="../tags/tag7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68395" y="1656715"/>
            <a:ext cx="4001135" cy="37846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12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圆立体" panose="020B0602010101010101" charset="-122"/>
                <a:ea typeface="文鼎圆立体" panose="020B0602010101010101" charset="-122"/>
              </a:rPr>
              <a:t>小 岛</a:t>
            </a:r>
            <a:endParaRPr lang="zh-CN" altLang="en-US" sz="120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圆立体" panose="020B0602010101010101" charset="-122"/>
              <a:ea typeface="文鼎圆立体" panose="020B060201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00405" y="540385"/>
            <a:ext cx="2309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spc="300">
                <a:solidFill>
                  <a:srgbClr val="6D6C70"/>
                </a:solidFill>
                <a:uFillTx/>
              </a:rPr>
              <a:t>合作探究</a:t>
            </a:r>
            <a:endParaRPr lang="zh-CN" altLang="en-US" sz="3600" b="1" spc="300">
              <a:solidFill>
                <a:srgbClr val="6D6C70"/>
              </a:solidFill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7295" y="1501775"/>
            <a:ext cx="9056688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600" b="1">
                <a:solidFill>
                  <a:srgbClr val="001615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3600" b="1">
                <a:solidFill>
                  <a:srgbClr val="001615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课文中哪些句子可以看出海岛环境的艰苦？</a:t>
            </a:r>
            <a:endParaRPr lang="zh-CN" altLang="zh-CN" sz="3600" b="1">
              <a:solidFill>
                <a:srgbClr val="001615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3225" y="2443798"/>
            <a:ext cx="8936038" cy="646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① 这里树少，草少，土也很少。</a:t>
            </a:r>
            <a:r>
              <a:rPr lang="zh-CN" altLang="zh-CN" sz="36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zh-CN" sz="3600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zh-CN" sz="3600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03705" y="3256280"/>
            <a:ext cx="934339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 </a:t>
            </a:r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将军上岛时正是这儿比较凉快的时候，但也有   </a:t>
            </a:r>
            <a:endParaRPr lang="zh-CN" altLang="en-US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二十多摄氏度。</a:t>
            </a:r>
            <a:endParaRPr lang="zh-CN" altLang="en-US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682" name="文本框 5"/>
          <p:cNvSpPr txBox="1"/>
          <p:nvPr/>
        </p:nvSpPr>
        <p:spPr>
          <a:xfrm>
            <a:off x="1724660" y="4444365"/>
            <a:ext cx="8832850" cy="18630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0505B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③  在这个地方，蔬菜是很难生长的。因为主要</a:t>
            </a:r>
            <a:endParaRPr lang="zh-CN" altLang="en-US" sz="3200" b="1">
              <a:solidFill>
                <a:srgbClr val="0505B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0505B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吃罐头，有的战士上岛一段时间后，就会牙  </a:t>
            </a:r>
            <a:endParaRPr lang="zh-CN" altLang="en-US" sz="3200" b="1">
              <a:solidFill>
                <a:srgbClr val="0505B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0505B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龈溃烂 ，嘴里起泡。</a:t>
            </a:r>
            <a:endParaRPr lang="zh-CN" altLang="en-US" sz="3200" b="1">
              <a:solidFill>
                <a:srgbClr val="0505B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6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40460" y="912495"/>
            <a:ext cx="9671685" cy="14198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600" b="1">
                <a:solidFill>
                  <a:srgbClr val="001615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3600" b="1">
                <a:solidFill>
                  <a:srgbClr val="001615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课文中哪些句子体现出了将士们之间深厚的</a:t>
            </a:r>
            <a:endParaRPr lang="zh-CN" altLang="en-US" sz="3600" b="1">
              <a:solidFill>
                <a:srgbClr val="001615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600" b="1">
                <a:solidFill>
                  <a:srgbClr val="001615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情谊？</a:t>
            </a:r>
            <a:endParaRPr lang="zh-CN" altLang="zh-CN" sz="3600" b="1">
              <a:solidFill>
                <a:srgbClr val="001615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7975" y="3723640"/>
            <a:ext cx="9203055" cy="12725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 饭堂里，</a:t>
            </a:r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战士们正在吃饭</a:t>
            </a: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……“</a:t>
            </a:r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孩子们，我给</a:t>
            </a:r>
            <a:endParaRPr lang="zh-CN" altLang="en-US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大家分菜，每人一筷子。</a:t>
            </a: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en-US" altLang="zh-CN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706" name="文本框 5"/>
          <p:cNvSpPr txBox="1"/>
          <p:nvPr/>
        </p:nvSpPr>
        <p:spPr>
          <a:xfrm>
            <a:off x="1628775" y="5006975"/>
            <a:ext cx="8609013" cy="12725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0505B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③  他眼睛一亮，看到了饭桌边上的一桶汤</a:t>
            </a: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 </a:t>
            </a:r>
            <a:endParaRPr lang="en-US" altLang="zh-CN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在桶里搅了几下</a:t>
            </a:r>
            <a:r>
              <a:rPr lang="zh-CN" altLang="en-US" sz="3200" b="1">
                <a:solidFill>
                  <a:srgbClr val="0505BB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。</a:t>
            </a:r>
            <a:endParaRPr lang="zh-CN" altLang="en-US" sz="3200" b="1">
              <a:solidFill>
                <a:srgbClr val="0505BB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1785" y="2383155"/>
            <a:ext cx="9371965" cy="1346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zh-CN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① 岛上的战士知道您身体不大好</a:t>
            </a:r>
            <a:r>
              <a:rPr lang="en-US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……</a:t>
            </a:r>
            <a:r>
              <a:rPr lang="zh-CN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大家不是</a:t>
            </a:r>
            <a:endParaRPr lang="zh-CN" altLang="zh-CN" sz="3200" b="1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zh-CN" sz="3200" b="1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把您看成首长，而是一个长辈。</a:t>
            </a:r>
            <a:r>
              <a:rPr lang="zh-CN" altLang="zh-CN" sz="3600">
                <a:solidFill>
                  <a:srgbClr val="0505BB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zh-CN" altLang="zh-CN" sz="3600">
              <a:solidFill>
                <a:srgbClr val="0505BB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97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圆角矩形 4"/>
          <p:cNvSpPr/>
          <p:nvPr/>
        </p:nvSpPr>
        <p:spPr>
          <a:xfrm>
            <a:off x="2015490" y="1700530"/>
            <a:ext cx="7701280" cy="33934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00405" y="540385"/>
            <a:ext cx="2309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spc="300">
                <a:solidFill>
                  <a:srgbClr val="6D6C70"/>
                </a:solidFill>
                <a:uFillTx/>
              </a:rPr>
              <a:t>拓展提升</a:t>
            </a:r>
            <a:endParaRPr lang="zh-CN" altLang="en-US" sz="3600" b="1" spc="300">
              <a:solidFill>
                <a:srgbClr val="6D6C70"/>
              </a:solidFill>
              <a:uFillTx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33650" y="2078355"/>
            <a:ext cx="6207125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30000"/>
              </a:lnSpc>
            </a:pPr>
            <a:r>
              <a:rPr lang="en-US" altLang="zh-CN"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    </a:t>
            </a:r>
            <a:r>
              <a:rPr lang="zh-CN" altLang="en-US"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试着给驻守边关，海防前线的解放军叔叔写一封慰问信</a:t>
            </a:r>
            <a:r>
              <a:rPr lang="zh-CN" altLang="zh-CN"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。</a:t>
            </a:r>
            <a:endParaRPr lang="zh-CN" altLang="zh-CN" sz="4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宋体" panose="02010600030101010101" pitchFamily="2" charset="-122"/>
            </a:endParaRPr>
          </a:p>
        </p:txBody>
      </p:sp>
      <p:pic>
        <p:nvPicPr>
          <p:cNvPr id="3" name="图片 2" descr="撒打飞机了看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9260" y="2149475"/>
            <a:ext cx="4795520" cy="48031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W9LR3$M]]`C`D6BC7AM~$5M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81430" y="1097280"/>
            <a:ext cx="9274175" cy="41065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撒打飞机了加了点个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740" y="697230"/>
            <a:ext cx="4827905" cy="3620770"/>
          </a:xfrm>
          <a:prstGeom prst="rect">
            <a:avLst/>
          </a:prstGeom>
          <a:effectLst>
            <a:softEdge rad="406400"/>
          </a:effectLst>
        </p:spPr>
      </p:pic>
      <p:sp>
        <p:nvSpPr>
          <p:cNvPr id="4" name="矩形 3"/>
          <p:cNvSpPr/>
          <p:nvPr/>
        </p:nvSpPr>
        <p:spPr>
          <a:xfrm>
            <a:off x="3884930" y="2372995"/>
            <a:ext cx="7680960" cy="358584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43730" y="2870200"/>
            <a:ext cx="6624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自读课文第一部分，思考：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14850" y="3550920"/>
            <a:ext cx="6791325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岛的那边有什么秘密？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菜地的土和菜种是从哪儿来的？从      中你感受到了什么？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将军为什么决定留在岛上吃晚饭？     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30885" y="540385"/>
            <a:ext cx="2309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spc="300">
                <a:solidFill>
                  <a:srgbClr val="6D6C70"/>
                </a:solidFill>
                <a:uFillTx/>
              </a:rPr>
              <a:t>课文解读</a:t>
            </a:r>
            <a:endParaRPr lang="zh-CN" altLang="en-US" sz="3600" b="1" spc="300">
              <a:solidFill>
                <a:srgbClr val="6D6C70"/>
              </a:solidFill>
              <a:uFillTx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65530" y="1935480"/>
            <a:ext cx="3364568" cy="731520"/>
            <a:chOff x="2294" y="2856"/>
            <a:chExt cx="5136" cy="1152"/>
          </a:xfrm>
        </p:grpSpPr>
        <p:sp>
          <p:nvSpPr>
            <p:cNvPr id="4" name="矩形 3"/>
            <p:cNvSpPr/>
            <p:nvPr/>
          </p:nvSpPr>
          <p:spPr>
            <a:xfrm>
              <a:off x="2294" y="2856"/>
              <a:ext cx="4928" cy="1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406" y="2920"/>
              <a:ext cx="5024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>
                  <a:latin typeface="黑体" panose="02010609060101010101" charset="-122"/>
                  <a:ea typeface="黑体" panose="02010609060101010101" charset="-122"/>
                </a:rPr>
                <a:t>岛那边的秘密：</a:t>
              </a:r>
              <a:endParaRPr lang="zh-CN" altLang="en-US" sz="360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70610" y="2860040"/>
            <a:ext cx="4358640" cy="2748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那儿用礁石围成一圈，上面用油布遮挡着。掀开油布一角，竟露出一片绿油油的菜地。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81090" y="1971040"/>
            <a:ext cx="59055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将军为什么怀疑自己是在做梦？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252210" y="2849880"/>
            <a:ext cx="5455920" cy="2783840"/>
          </a:xfrm>
          <a:prstGeom prst="round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467475" y="2981960"/>
            <a:ext cx="4998720" cy="30441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200" b="1" spc="200">
                <a:solidFill>
                  <a:srgbClr val="0505BB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       </a:t>
            </a:r>
            <a:r>
              <a:rPr lang="zh-CN" altLang="en-US" sz="3200" b="1" spc="200">
                <a:solidFill>
                  <a:srgbClr val="0505BB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在这个地方，蔬菜是很难生长的。从大陆上运来的蔬菜，还没上岛，就要烂掉一大半，而眼前却有一片绿油油的菜地</a:t>
            </a:r>
            <a:r>
              <a:rPr lang="zh-CN" altLang="zh-CN" sz="3200" b="1" spc="200">
                <a:solidFill>
                  <a:srgbClr val="0505BB"/>
                </a:solidFill>
                <a:uFillTx/>
                <a:latin typeface="Times New Roman" panose="02020603050405020304" pitchFamily="2" charset="0"/>
                <a:ea typeface="宋体" panose="02010600030101010101" pitchFamily="2" charset="-122"/>
                <a:sym typeface="+mn-ea"/>
              </a:rPr>
              <a:t>。</a:t>
            </a:r>
            <a:endParaRPr lang="zh-CN" altLang="zh-CN" sz="3200" b="1" spc="200">
              <a:solidFill>
                <a:srgbClr val="0505BB"/>
              </a:solidFill>
              <a:uFillTx/>
              <a:latin typeface="Times New Roman" panose="02020603050405020304" pitchFamily="2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" name="组合 7"/>
          <p:cNvGrpSpPr/>
          <p:nvPr/>
        </p:nvGrpSpPr>
        <p:grpSpPr>
          <a:xfrm>
            <a:off x="1187450" y="1219200"/>
            <a:ext cx="2519423" cy="731520"/>
            <a:chOff x="2294" y="2856"/>
            <a:chExt cx="5224" cy="1152"/>
          </a:xfrm>
        </p:grpSpPr>
        <p:sp>
          <p:nvSpPr>
            <p:cNvPr id="9" name="矩形 8"/>
            <p:cNvSpPr/>
            <p:nvPr/>
          </p:nvSpPr>
          <p:spPr>
            <a:xfrm>
              <a:off x="2294" y="2856"/>
              <a:ext cx="4928" cy="11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494" y="2920"/>
              <a:ext cx="5024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600">
                  <a:latin typeface="黑体" panose="02010609060101010101" charset="-122"/>
                  <a:ea typeface="黑体" panose="02010609060101010101" charset="-122"/>
                </a:rPr>
                <a:t>土和菜种：</a:t>
              </a:r>
              <a:endParaRPr lang="zh-CN" altLang="en-US" sz="360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619250" y="1976120"/>
            <a:ext cx="9499600" cy="1419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菜地里的土，大部分是战士们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从老家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一口袋一口袋背来的；菜种也是从老家带来的。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64210" y="3957320"/>
            <a:ext cx="4287520" cy="2143760"/>
            <a:chOff x="1046" y="6232"/>
            <a:chExt cx="6752" cy="3376"/>
          </a:xfrm>
        </p:grpSpPr>
        <p:sp>
          <p:nvSpPr>
            <p:cNvPr id="3" name="矩形标注 2"/>
            <p:cNvSpPr/>
            <p:nvPr/>
          </p:nvSpPr>
          <p:spPr>
            <a:xfrm>
              <a:off x="1046" y="6232"/>
              <a:ext cx="6752" cy="3376"/>
            </a:xfrm>
            <a:prstGeom prst="wedgeRectCallout">
              <a:avLst>
                <a:gd name="adj1" fmla="val 9256"/>
                <a:gd name="adj2" fmla="val -74466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398" y="6440"/>
              <a:ext cx="6384" cy="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fontAlgn="auto">
                <a:lnSpc>
                  <a:spcPct val="120000"/>
                </a:lnSpc>
              </a:pPr>
              <a:r>
                <a:rPr lang="zh-CN" altLang="en-US" sz="3200" spc="200">
                  <a:solidFill>
                    <a:schemeClr val="tx1"/>
                  </a:solidFill>
                  <a:uFillTx/>
                </a:rPr>
                <a:t>就近的海岛上有土，为什么战士们却要从家乡背呢？</a:t>
              </a:r>
              <a:endParaRPr lang="zh-CN" altLang="en-US" sz="3200" spc="200">
                <a:solidFill>
                  <a:schemeClr val="tx1"/>
                </a:solidFill>
                <a:uFillTx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510530" y="3703320"/>
            <a:ext cx="598424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200" b="1">
                <a:solidFill>
                  <a:srgbClr val="7105C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7105C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战士们常年驻扎在海岛上，条件非常的艰苦，把家乡的土带到驻扎的海岛上，也寄托了战士们对故乡和亲人的思念。</a:t>
            </a:r>
            <a:endParaRPr lang="zh-CN" altLang="en-US" sz="3200" b="1">
              <a:solidFill>
                <a:srgbClr val="7105C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585970" y="4658360"/>
            <a:ext cx="6502400" cy="1419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600">
                <a:solidFill>
                  <a:srgbClr val="7105C2"/>
                </a:solidFill>
              </a:rPr>
              <a:t>交代了将军决定留在岛上吃饭的真正原因</a:t>
            </a:r>
            <a:endParaRPr lang="zh-CN" altLang="en-US" sz="3600">
              <a:solidFill>
                <a:srgbClr val="7105C2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63650" y="1264920"/>
            <a:ext cx="9610725" cy="3412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将军点点头。他要住下来，可不是因为队长那一笑。他是想，要是这里种菜的法子真能推广，那对这一带守岛部队的作用可太大了。这种问题看起来很小，却直接关系到部队的战斗力。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撒打飞机了加了点个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740" y="859790"/>
            <a:ext cx="4827905" cy="3620770"/>
          </a:xfrm>
          <a:prstGeom prst="rect">
            <a:avLst/>
          </a:prstGeom>
          <a:effectLst>
            <a:softEdge rad="406400"/>
          </a:effectLst>
        </p:spPr>
      </p:pic>
      <p:sp>
        <p:nvSpPr>
          <p:cNvPr id="4" name="矩形 3"/>
          <p:cNvSpPr/>
          <p:nvPr/>
        </p:nvSpPr>
        <p:spPr>
          <a:xfrm>
            <a:off x="3884930" y="2576195"/>
            <a:ext cx="7680960" cy="358584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43730" y="3073400"/>
            <a:ext cx="66243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自读课文第二～三部分，思考：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04690" y="3718560"/>
            <a:ext cx="6837045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哪些句子体现了将士们之间深厚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的情谊？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212850" y="1244600"/>
            <a:ext cx="9610725" cy="1419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就在这时，炊事员端来一个盘子，将军一看，脸色马上变了。那是一盘小白菜。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147570" y="1993265"/>
            <a:ext cx="2794000" cy="61976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43890" y="3418840"/>
            <a:ext cx="4653280" cy="248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43330" y="3713480"/>
            <a:ext cx="3759835" cy="18630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200" spc="200">
                <a:solidFill>
                  <a:schemeClr val="tx1"/>
                </a:solidFill>
                <a:uFillTx/>
                <a:latin typeface="黑体" panose="02010609060101010101" charset="-122"/>
                <a:ea typeface="黑体" panose="02010609060101010101" charset="-122"/>
              </a:rPr>
              <a:t>为什么看到一盘小白菜，将军的脸色会变呢？</a:t>
            </a:r>
            <a:endParaRPr lang="zh-CN" altLang="en-US" sz="3200" spc="200">
              <a:solidFill>
                <a:schemeClr val="tx1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41010" y="3103880"/>
            <a:ext cx="5993765" cy="30441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zh-CN" altLang="en-US" sz="3200" b="1">
                <a:solidFill>
                  <a:srgbClr val="7105C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在这样的岛上能种出来青菜十分不易，而战士们把好不容易长出来的小白菜让给了将军。将军没有理由能接受战士们这样的行为，因此脸色才会马上变了。</a:t>
            </a:r>
            <a:endParaRPr lang="en-US" altLang="zh-CN" sz="3200" b="1">
              <a:solidFill>
                <a:srgbClr val="7105C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256665" y="1651000"/>
            <a:ext cx="9610725" cy="1419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他向着太阳，向着那片绿色，也向着小岛，行了一个标准的军礼。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9865" y="3480118"/>
            <a:ext cx="8936038" cy="18630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fontAlgn="auto">
              <a:lnSpc>
                <a:spcPct val="120000"/>
              </a:lnSpc>
            </a:pPr>
            <a:r>
              <a:rPr lang="en-US" altLang="zh-CN" sz="3200" b="1" spc="200">
                <a:solidFill>
                  <a:srgbClr val="0505BB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zh-CN" sz="3200" b="1" spc="200">
                <a:solidFill>
                  <a:srgbClr val="0505BB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这句话将课文的情感推向高潮。将军的举动包含着他对海岛的热爱，对战士们的感激，对祖国的敬意。</a:t>
            </a:r>
            <a:endParaRPr lang="zh-CN" altLang="zh-CN" sz="3200" b="1" spc="200">
              <a:solidFill>
                <a:srgbClr val="0505BB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p="http://schemas.openxmlformats.org/presentationml/2006/main">
  <p:tag name="KSO_WM_UNIT_PLACING_PICTURE_USER_VIEWPORT" val="{&quot;height&quot;:5280,&quot;width&quot;:11925}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WPS 演示</Application>
  <PresentationFormat>宽屏</PresentationFormat>
  <Paragraphs>74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文鼎圆立体</vt:lpstr>
      <vt:lpstr>黑体</vt:lpstr>
      <vt:lpstr>楷体</vt:lpstr>
      <vt:lpstr>Times New Roman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21</cp:revision>
  <dcterms:created xsi:type="dcterms:W3CDTF">2019-06-12T11:34:00Z</dcterms:created>
  <dcterms:modified xsi:type="dcterms:W3CDTF">2021-10-28T05:57:45Z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ABA36735C4004249BA31A04FAA6D68CA</vt:lpwstr>
  </property>
</Properties>
</file>